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F34D93AE-E2E1-4B9A-9937-9A101A98DBA0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5/31/2020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BACD419-5A93-40E6-9829-FFDD60A84628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"/>
          <p:cNvPicPr/>
          <p:nvPr/>
        </p:nvPicPr>
        <p:blipFill>
          <a:blip r:embed="rId2"/>
          <a:stretch/>
        </p:blipFill>
        <p:spPr>
          <a:xfrm>
            <a:off x="2171880" y="2876760"/>
            <a:ext cx="7879680" cy="358992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403560" y="199080"/>
            <a:ext cx="11201040" cy="265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299">
                <a:solidFill>
                  <a:srgbClr val="000000"/>
                </a:solidFill>
                <a:latin typeface="Courier New"/>
                <a:ea typeface="Cambria Math"/>
              </a:rPr>
              <a:t>„Није то лепо рећи школи, али није ни ружно, ако може бити корисно: децу треба боље познавати и више поштовати њихове могућности. А ми смо прво измислили школу па смо тек онда утврдили да немамо довољан број одговарајуће деце.“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ourier New"/>
                <a:ea typeface="Cambria Math"/>
              </a:rPr>
              <a:t>		</a:t>
            </a:r>
            <a:r>
              <a:rPr lang="en-US" sz="2400" b="0" strike="noStrike" spc="-1">
                <a:solidFill>
                  <a:srgbClr val="92D050"/>
                </a:solidFill>
                <a:latin typeface="Courier New"/>
                <a:ea typeface="Cambria Math"/>
              </a:rPr>
              <a:t>Душко Радовић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61" name="CustomShape 1"/>
          <p:cNvSpPr/>
          <p:nvPr/>
        </p:nvSpPr>
        <p:spPr>
          <a:xfrm>
            <a:off x="282240" y="443880"/>
            <a:ext cx="4464000" cy="55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latin typeface="Courier New"/>
              </a:rPr>
              <a:t>„Основни циљ едукације није да се ствари науче, већ да се не забораве.“</a:t>
            </a:r>
            <a:endParaRPr lang="en-US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latin typeface="Courier New"/>
              </a:rPr>
              <a:t>Гилберт Честертон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62" name="CustomShape 2"/>
          <p:cNvSpPr/>
          <p:nvPr/>
        </p:nvSpPr>
        <p:spPr>
          <a:xfrm rot="20960400">
            <a:off x="8638200" y="3865680"/>
            <a:ext cx="342324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strike="noStrike" spc="-1">
                <a:solidFill>
                  <a:srgbClr val="000000"/>
                </a:solidFill>
                <a:latin typeface="Courier New"/>
              </a:rPr>
              <a:t>Када се поново видимо?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63" name="CustomShape 3"/>
          <p:cNvSpPr/>
          <p:nvPr/>
        </p:nvSpPr>
        <p:spPr>
          <a:xfrm rot="21113400">
            <a:off x="10639080" y="4219560"/>
            <a:ext cx="698760" cy="658440"/>
          </a:xfrm>
          <a:prstGeom prst="smileyFace">
            <a:avLst>
              <a:gd name="adj" fmla="val 4653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"/>
          <p:cNvPicPr/>
          <p:nvPr/>
        </p:nvPicPr>
        <p:blipFill>
          <a:blip r:embed="rId2"/>
          <a:stretch/>
        </p:blipFill>
        <p:spPr>
          <a:xfrm>
            <a:off x="1425240" y="0"/>
            <a:ext cx="8753760" cy="3173040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510840" y="3536640"/>
            <a:ext cx="10945440" cy="283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ourier New"/>
              </a:rPr>
              <a:t>По проглашењу ванредног стања, ми из организације НАУЧИ МЕ питали смо се чему бисмо могли да научимо млађе школарце. 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ourier New"/>
              </a:rPr>
              <a:t>Хтели смо да то буде нешто што обавезна школа неће моћи да им пружи.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ourier New"/>
              </a:rPr>
              <a:t>Хтели смо да то буде неформално а корисно знање.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ourier New"/>
              </a:rPr>
              <a:t>Хтели смо да буде животно. 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ourier New"/>
              </a:rPr>
              <a:t>Хтели смо да их охрабримо.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ourier New"/>
              </a:rPr>
              <a:t>Хтели смо да их мотивишемо.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ourier New"/>
              </a:rPr>
              <a:t>Хтели смо да чујемо њихов глас.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ourier New"/>
              </a:rPr>
              <a:t>Хтели смо да чују нешто забавно и мудро, шашаво и корисно. 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ourier New"/>
              </a:rPr>
              <a:t>Хтели смо да памте и кажу „Хоћемо поново!“.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"/>
          <p:cNvPicPr/>
          <p:nvPr/>
        </p:nvPicPr>
        <p:blipFill>
          <a:blip r:embed="rId2"/>
          <a:stretch/>
        </p:blipFill>
        <p:spPr>
          <a:xfrm>
            <a:off x="0" y="0"/>
            <a:ext cx="7086240" cy="6857640"/>
          </a:xfrm>
          <a:prstGeom prst="rect">
            <a:avLst/>
          </a:prstGeom>
          <a:ln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3039120" y="2487600"/>
            <a:ext cx="204372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000000"/>
                </a:solidFill>
                <a:latin typeface="Courier New"/>
              </a:rPr>
              <a:t>ПИТАЈ ПИСЦЕ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7288200" y="591840"/>
            <a:ext cx="4732920" cy="55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ourier New"/>
              </a:rPr>
              <a:t>Тако је настао оригинални програм ПИТАЈ ПИСЦЕ - виртуелни сусрет ученика са писцима. </a:t>
            </a:r>
            <a:endParaRPr lang="en-US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ourier New"/>
              </a:rPr>
              <a:t>На сваки сусрет долазило је по два писца и између 30 и 40 ученика из различитих места и различитих разреда. </a:t>
            </a:r>
            <a:endParaRPr lang="en-US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ourier New"/>
              </a:rPr>
              <a:t>Свако од ученика имао је прилике и начина да се, усмено или писмено, обрати писцима. </a:t>
            </a:r>
            <a:endParaRPr lang="en-US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ourier New"/>
              </a:rPr>
              <a:t>Током трајања ванредног стања организовали смо шест сусрета, укупно 12 писаца различите животне доби гостовало је код нас, а сви су питали: </a:t>
            </a:r>
            <a:endParaRPr lang="en-US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ourier New"/>
              </a:rPr>
              <a:t>„Кад се видимо поново?“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"/>
          <p:cNvPicPr/>
          <p:nvPr/>
        </p:nvPicPr>
        <p:blipFill>
          <a:blip r:embed="rId2"/>
          <a:stretch/>
        </p:blipFill>
        <p:spPr>
          <a:xfrm>
            <a:off x="1093680" y="1479240"/>
            <a:ext cx="4562640" cy="3159720"/>
          </a:xfrm>
          <a:prstGeom prst="rect">
            <a:avLst/>
          </a:prstGeom>
          <a:ln>
            <a:noFill/>
          </a:ln>
        </p:spPr>
      </p:pic>
      <p:pic>
        <p:nvPicPr>
          <p:cNvPr id="49" name="Picture 2"/>
          <p:cNvPicPr/>
          <p:nvPr/>
        </p:nvPicPr>
        <p:blipFill>
          <a:blip r:embed="rId3"/>
          <a:stretch/>
        </p:blipFill>
        <p:spPr>
          <a:xfrm>
            <a:off x="6629400" y="1479240"/>
            <a:ext cx="4558320" cy="3159720"/>
          </a:xfrm>
          <a:prstGeom prst="rect">
            <a:avLst/>
          </a:prstGeom>
          <a:ln>
            <a:noFill/>
          </a:ln>
        </p:spPr>
      </p:pic>
      <p:sp>
        <p:nvSpPr>
          <p:cNvPr id="50" name="CustomShape 1"/>
          <p:cNvSpPr/>
          <p:nvPr/>
        </p:nvSpPr>
        <p:spPr>
          <a:xfrm>
            <a:off x="1344600" y="4921560"/>
            <a:ext cx="4060800" cy="1303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54B"/>
              </a:gs>
              <a:gs pos="100000">
                <a:srgbClr val="FFBF00">
                  <a:alpha val="0"/>
                </a:srgbClr>
              </a:gs>
            </a:gsLst>
            <a:lin ang="5400000"/>
          </a:gra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ourier New"/>
              </a:rPr>
              <a:t>... ПИСЦИ СУ СМИШЉАЛИ ИЗАЗОВЕ ЗА УЧЕНИКЕ...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7019280" y="4921560"/>
            <a:ext cx="4262400" cy="130392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А УЧЕНИЦИ СУ СМИШЉАЛИ ИЗАЗОВЕ ЗА ПИСЦЕ...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2" name="CustomShape 3"/>
          <p:cNvSpPr/>
          <p:nvPr/>
        </p:nvSpPr>
        <p:spPr>
          <a:xfrm>
            <a:off x="1093680" y="228600"/>
            <a:ext cx="9851760" cy="72576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ourier New"/>
              </a:rPr>
              <a:t>Током припреме програма, један од начина мотивисања ученика био је следећи: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/>
          <p:cNvPicPr/>
          <p:nvPr/>
        </p:nvPicPr>
        <p:blipFill>
          <a:blip r:embed="rId2"/>
          <a:stretch/>
        </p:blipFill>
        <p:spPr>
          <a:xfrm>
            <a:off x="5876280" y="403560"/>
            <a:ext cx="5889600" cy="5970240"/>
          </a:xfrm>
          <a:prstGeom prst="rect">
            <a:avLst/>
          </a:prstGeom>
          <a:ln w="88920" cap="sq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  <p:sp>
        <p:nvSpPr>
          <p:cNvPr id="54" name="CustomShape 1"/>
          <p:cNvSpPr/>
          <p:nvPr/>
        </p:nvSpPr>
        <p:spPr>
          <a:xfrm>
            <a:off x="188280" y="779760"/>
            <a:ext cx="5270760" cy="521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ourier New"/>
              </a:rPr>
              <a:t>Централна идеја и главни циљ програма били су: </a:t>
            </a:r>
            <a:r>
              <a:rPr lang="en-US" sz="2400" b="1" strike="noStrike" spc="-1">
                <a:solidFill>
                  <a:srgbClr val="0070C0"/>
                </a:solidFill>
                <a:latin typeface="Courier New"/>
              </a:rPr>
              <a:t>подстицање комуникације </a:t>
            </a:r>
            <a:r>
              <a:rPr lang="en-US" sz="2400" b="0" strike="noStrike" spc="-1">
                <a:solidFill>
                  <a:srgbClr val="000000"/>
                </a:solidFill>
                <a:latin typeface="Courier New"/>
              </a:rPr>
              <a:t>и </a:t>
            </a:r>
            <a:r>
              <a:rPr lang="en-US" sz="2400" b="1" strike="noStrike" spc="-1">
                <a:solidFill>
                  <a:srgbClr val="0070C0"/>
                </a:solidFill>
                <a:latin typeface="Courier New"/>
              </a:rPr>
              <a:t>развијање</a:t>
            </a:r>
            <a:r>
              <a:rPr lang="en-US" sz="2400" b="0" strike="noStrike" spc="-1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strike="noStrike" spc="599">
                <a:solidFill>
                  <a:srgbClr val="FF0000"/>
                </a:solidFill>
                <a:latin typeface="Courier New"/>
              </a:rPr>
              <a:t>к</a:t>
            </a:r>
            <a:r>
              <a:rPr lang="en-US" sz="2400" b="1" strike="noStrike" spc="599">
                <a:solidFill>
                  <a:srgbClr val="FFC000"/>
                </a:solidFill>
                <a:latin typeface="Courier New"/>
              </a:rPr>
              <a:t>р</a:t>
            </a:r>
            <a:r>
              <a:rPr lang="en-US" sz="2400" b="1" strike="noStrike" spc="599">
                <a:solidFill>
                  <a:srgbClr val="FFFF00"/>
                </a:solidFill>
                <a:latin typeface="Courier New"/>
              </a:rPr>
              <a:t>е</a:t>
            </a:r>
            <a:r>
              <a:rPr lang="en-US" sz="2400" b="1" strike="noStrike" spc="599">
                <a:solidFill>
                  <a:srgbClr val="92D050"/>
                </a:solidFill>
                <a:latin typeface="Courier New"/>
              </a:rPr>
              <a:t>а</a:t>
            </a:r>
            <a:r>
              <a:rPr lang="en-US" sz="2400" b="1" strike="noStrike" spc="599">
                <a:solidFill>
                  <a:srgbClr val="00B050"/>
                </a:solidFill>
                <a:latin typeface="Courier New"/>
              </a:rPr>
              <a:t>т</a:t>
            </a:r>
            <a:r>
              <a:rPr lang="en-US" sz="2400" b="1" strike="noStrike" spc="599">
                <a:solidFill>
                  <a:srgbClr val="00B0F0"/>
                </a:solidFill>
                <a:latin typeface="Courier New"/>
              </a:rPr>
              <a:t>и</a:t>
            </a:r>
            <a:r>
              <a:rPr lang="en-US" sz="2400" b="1" strike="noStrike" spc="599">
                <a:solidFill>
                  <a:srgbClr val="0070C0"/>
                </a:solidFill>
                <a:latin typeface="Courier New"/>
              </a:rPr>
              <a:t>в</a:t>
            </a:r>
            <a:r>
              <a:rPr lang="en-US" sz="2400" b="1" strike="noStrike" spc="599">
                <a:solidFill>
                  <a:srgbClr val="7030A0"/>
                </a:solidFill>
                <a:latin typeface="Courier New"/>
              </a:rPr>
              <a:t>н</a:t>
            </a:r>
            <a:r>
              <a:rPr lang="en-US" sz="2400" b="1" strike="noStrike" spc="599">
                <a:solidFill>
                  <a:srgbClr val="C55A11"/>
                </a:solidFill>
                <a:latin typeface="Courier New"/>
              </a:rPr>
              <a:t>о</a:t>
            </a:r>
            <a:r>
              <a:rPr lang="en-US" sz="2400" b="1" strike="noStrike" spc="599">
                <a:solidFill>
                  <a:srgbClr val="3B3838"/>
                </a:solidFill>
                <a:latin typeface="Courier New"/>
              </a:rPr>
              <a:t>с</a:t>
            </a:r>
            <a:r>
              <a:rPr lang="en-US" sz="2400" b="1" strike="noStrike" spc="599">
                <a:solidFill>
                  <a:srgbClr val="00FFFF"/>
                </a:solidFill>
                <a:latin typeface="Courier New"/>
              </a:rPr>
              <a:t>т</a:t>
            </a:r>
            <a:r>
              <a:rPr lang="en-US" sz="2400" b="1" strike="noStrike" spc="599">
                <a:solidFill>
                  <a:srgbClr val="FF0066"/>
                </a:solidFill>
                <a:latin typeface="Courier New"/>
              </a:rPr>
              <a:t>и</a:t>
            </a:r>
            <a:r>
              <a:rPr lang="en-US" sz="2400" b="0" strike="noStrike" spc="-1">
                <a:solidFill>
                  <a:srgbClr val="000000"/>
                </a:solidFill>
                <a:latin typeface="Courier New"/>
              </a:rPr>
              <a:t>.</a:t>
            </a:r>
            <a:endParaRPr lang="en-US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ourier New"/>
              </a:rPr>
              <a:t>Сви предвиђени исходи су остварени у потпуности, а можда се догодило и више од очекиваног.</a:t>
            </a:r>
            <a:endParaRPr lang="en-US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ourier New"/>
              </a:rPr>
              <a:t>Јер, сви су се сусрети завршавали са: 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</a:rPr>
              <a:t>„Било нам је много лепо. А кад ћемо поново?“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"/>
          <p:cNvPicPr/>
          <p:nvPr/>
        </p:nvPicPr>
        <p:blipFill>
          <a:blip r:embed="rId2"/>
          <a:stretch/>
        </p:blipFill>
        <p:spPr>
          <a:xfrm>
            <a:off x="98640" y="624960"/>
            <a:ext cx="6046200" cy="4269960"/>
          </a:xfrm>
          <a:prstGeom prst="rect">
            <a:avLst/>
          </a:prstGeom>
          <a:ln w="190440" cap="rnd">
            <a:solidFill>
              <a:srgbClr val="FFFFFF"/>
            </a:solidFill>
            <a:round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6" name="CustomShape 1"/>
          <p:cNvSpPr/>
          <p:nvPr/>
        </p:nvSpPr>
        <p:spPr>
          <a:xfrm>
            <a:off x="6616080" y="457200"/>
            <a:ext cx="5338080" cy="585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ourier New"/>
              </a:rPr>
              <a:t>Кроз разговоре са писцима, ученици су се ослобађали да изражавају своје мишљење и учили се да слушају друге.</a:t>
            </a:r>
            <a:endParaRPr lang="en-US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800" b="1" strike="noStrike" spc="-1">
                <a:solidFill>
                  <a:srgbClr val="FF3300"/>
                </a:solidFill>
                <a:latin typeface="Courier New"/>
              </a:rPr>
              <a:t>Ученици су од писаца сазнавали по чему се детињство писаца разликовало од њиховог.</a:t>
            </a:r>
            <a:endParaRPr lang="en-US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ourier New"/>
              </a:rPr>
              <a:t>У спонтаној атмосфери пуној уважавања ученици су показивали своје цртеже и читали своје песме писцима и осталим другарима, а онда добијали савете како могу даље. </a:t>
            </a:r>
            <a:endParaRPr lang="en-US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800" b="1" strike="noStrike" spc="-1">
                <a:solidFill>
                  <a:srgbClr val="FF3300"/>
                </a:solidFill>
                <a:latin typeface="Courier New"/>
              </a:rPr>
              <a:t>Често су се чули и аплаузи, а поруке одушевљења и поруке писале су се у чету.</a:t>
            </a:r>
            <a:endParaRPr lang="en-US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ourier New"/>
              </a:rPr>
              <a:t>Писци су делили и нека животна искуства са ученицима, а која би им могла помоћи у сличним ситуацијама. 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7" name="CustomShape 2"/>
          <p:cNvSpPr/>
          <p:nvPr/>
        </p:nvSpPr>
        <p:spPr>
          <a:xfrm>
            <a:off x="98640" y="5230800"/>
            <a:ext cx="6140520" cy="1089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Courier New"/>
              </a:rPr>
              <a:t>ДЕВЕТ ДЕСЕТИНЕ ОБРАЗОВАЊА ЈЕ ОХРАБРИВАЊЕ.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Courier New"/>
              </a:rPr>
              <a:t>АНАТОЛ ФРАНС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/>
          <p:nvPr/>
        </p:nvPicPr>
        <p:blipFill>
          <a:blip r:embed="rId2"/>
          <a:stretch/>
        </p:blipFill>
        <p:spPr>
          <a:xfrm>
            <a:off x="3920490" y="2926080"/>
            <a:ext cx="4114800" cy="3931920"/>
          </a:xfrm>
          <a:prstGeom prst="rect">
            <a:avLst/>
          </a:prstGeom>
          <a:ln>
            <a:noFill/>
          </a:ln>
        </p:spPr>
      </p:pic>
      <p:pic>
        <p:nvPicPr>
          <p:cNvPr id="59" name="Picture 58"/>
          <p:cNvPicPr/>
          <p:nvPr/>
        </p:nvPicPr>
        <p:blipFill>
          <a:blip r:embed="rId3"/>
          <a:stretch/>
        </p:blipFill>
        <p:spPr>
          <a:xfrm>
            <a:off x="0" y="2926080"/>
            <a:ext cx="3749040" cy="393192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741" y="2926080"/>
            <a:ext cx="3985260" cy="3931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799" y="1"/>
            <a:ext cx="1065847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ПИТАЛИ СМО ПИСЦЕ:</a:t>
            </a:r>
          </a:p>
          <a:p>
            <a:pPr algn="ctr"/>
            <a:endParaRPr lang="sr-Cyrl-RS" sz="2000" b="1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sr-Cyrl-RS" sz="20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Шта сте се играли када сте били деца?</a:t>
            </a:r>
          </a:p>
          <a:p>
            <a:pPr algn="ctr"/>
            <a:r>
              <a:rPr lang="sr-Cyrl-RS" sz="20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Када бисте имали времеплов и вратили се назад, шта бисте поручили себи данашњем?</a:t>
            </a:r>
          </a:p>
          <a:p>
            <a:pPr algn="ctr"/>
            <a:r>
              <a:rPr lang="sr-Cyrl-RS" sz="20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Шта је најлуђа ствар коју сте урадили?</a:t>
            </a:r>
          </a:p>
          <a:p>
            <a:pPr algn="ctr"/>
            <a:r>
              <a:rPr lang="sr-Cyrl-RS" sz="20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Коју супер моћ бисте волели да поседује и шта бисте њоме радили?</a:t>
            </a:r>
          </a:p>
          <a:p>
            <a:pPr algn="ctr"/>
            <a:r>
              <a:rPr lang="sr-Cyrl-RS" sz="20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Који догађај из детињства је на вас оставио најснажнији утисак?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626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61" y="0"/>
            <a:ext cx="3729039" cy="3243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3243263"/>
            <a:ext cx="3848100" cy="3614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58238" y="657225"/>
            <a:ext cx="28717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УЖИВАЛИ СМО...!</a:t>
            </a:r>
            <a:endParaRPr lang="en-US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4862" y="3757614"/>
            <a:ext cx="350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Сви су добили неизмерно богатство...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175"/>
            <a:ext cx="4619625" cy="5457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022" y="1400175"/>
            <a:ext cx="6697028" cy="5472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7200" y="357188"/>
            <a:ext cx="10772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Имамо много коментара, али о томе другом приликом...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516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Cambria Math</vt:lpstr>
      <vt:lpstr>Courier New</vt:lpstr>
      <vt:lpstr>DejaVu Sans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Windows User</dc:creator>
  <dc:description/>
  <cp:lastModifiedBy>Windows User</cp:lastModifiedBy>
  <cp:revision>8</cp:revision>
  <dcterms:created xsi:type="dcterms:W3CDTF">2020-05-31T20:11:41Z</dcterms:created>
  <dcterms:modified xsi:type="dcterms:W3CDTF">2020-05-31T21:08:53Z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